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BF06-88AB-4F66-90A2-C1C54FA40876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C8B56-E0FE-4BFA-92C4-5ECE234AAB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372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BF06-88AB-4F66-90A2-C1C54FA40876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C8B56-E0FE-4BFA-92C4-5ECE234AAB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411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BF06-88AB-4F66-90A2-C1C54FA40876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C8B56-E0FE-4BFA-92C4-5ECE234AAB83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076503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BF06-88AB-4F66-90A2-C1C54FA40876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C8B56-E0FE-4BFA-92C4-5ECE234AAB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8184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BF06-88AB-4F66-90A2-C1C54FA40876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C8B56-E0FE-4BFA-92C4-5ECE234AAB8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02623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BF06-88AB-4F66-90A2-C1C54FA40876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C8B56-E0FE-4BFA-92C4-5ECE234AAB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4841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BF06-88AB-4F66-90A2-C1C54FA40876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C8B56-E0FE-4BFA-92C4-5ECE234AAB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8698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BF06-88AB-4F66-90A2-C1C54FA40876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C8B56-E0FE-4BFA-92C4-5ECE234AAB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673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BF06-88AB-4F66-90A2-C1C54FA40876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C8B56-E0FE-4BFA-92C4-5ECE234AAB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47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BF06-88AB-4F66-90A2-C1C54FA40876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C8B56-E0FE-4BFA-92C4-5ECE234AAB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084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BF06-88AB-4F66-90A2-C1C54FA40876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C8B56-E0FE-4BFA-92C4-5ECE234AAB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935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BF06-88AB-4F66-90A2-C1C54FA40876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C8B56-E0FE-4BFA-92C4-5ECE234AAB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423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BF06-88AB-4F66-90A2-C1C54FA40876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C8B56-E0FE-4BFA-92C4-5ECE234AAB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3051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BF06-88AB-4F66-90A2-C1C54FA40876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C8B56-E0FE-4BFA-92C4-5ECE234AAB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823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BF06-88AB-4F66-90A2-C1C54FA40876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C8B56-E0FE-4BFA-92C4-5ECE234AAB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147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BF06-88AB-4F66-90A2-C1C54FA40876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C8B56-E0FE-4BFA-92C4-5ECE234AAB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862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9BF06-88AB-4F66-90A2-C1C54FA40876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ACC8B56-E0FE-4BFA-92C4-5ECE234AAB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083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5248" y="317116"/>
            <a:ext cx="7766936" cy="1646302"/>
          </a:xfrm>
        </p:spPr>
        <p:txBody>
          <a:bodyPr/>
          <a:lstStyle/>
          <a:p>
            <a:r>
              <a:rPr lang="ru-RU" dirty="0" smtClean="0"/>
              <a:t>Презентация на тему:</a:t>
            </a:r>
            <a:br>
              <a:rPr lang="ru-RU" dirty="0" smtClean="0"/>
            </a:br>
            <a:r>
              <a:rPr lang="ru-RU" dirty="0" smtClean="0"/>
              <a:t>«</a:t>
            </a:r>
            <a:r>
              <a:rPr lang="ru-RU" dirty="0"/>
              <a:t>К</a:t>
            </a:r>
            <a:r>
              <a:rPr lang="ru-RU" dirty="0" smtClean="0"/>
              <a:t>ультура питания»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42412" y="5621014"/>
            <a:ext cx="7766936" cy="1096899"/>
          </a:xfrm>
        </p:spPr>
        <p:txBody>
          <a:bodyPr>
            <a:normAutofit/>
          </a:bodyPr>
          <a:lstStyle/>
          <a:p>
            <a:r>
              <a:rPr lang="ru-RU" sz="1600" b="1" dirty="0" smtClean="0">
                <a:solidFill>
                  <a:schemeClr val="accent1"/>
                </a:solidFill>
              </a:rPr>
              <a:t>Подготовила: заместитель директора</a:t>
            </a:r>
          </a:p>
          <a:p>
            <a:r>
              <a:rPr lang="ru-RU" sz="1600" b="1" dirty="0" err="1" smtClean="0">
                <a:solidFill>
                  <a:schemeClr val="accent1"/>
                </a:solidFill>
              </a:rPr>
              <a:t>Железникова</a:t>
            </a:r>
            <a:r>
              <a:rPr lang="ru-RU" sz="1600" b="1" dirty="0" smtClean="0">
                <a:solidFill>
                  <a:schemeClr val="accent1"/>
                </a:solidFill>
              </a:rPr>
              <a:t> Юлия Андреевна</a:t>
            </a:r>
          </a:p>
          <a:p>
            <a:endParaRPr lang="ru-RU" sz="1600" b="1" dirty="0">
              <a:solidFill>
                <a:schemeClr val="accent1"/>
              </a:solidFill>
            </a:endParaRPr>
          </a:p>
          <a:p>
            <a:endParaRPr lang="ru-RU" sz="1600" b="1" dirty="0">
              <a:solidFill>
                <a:schemeClr val="accent1"/>
              </a:solidFill>
            </a:endParaRPr>
          </a:p>
        </p:txBody>
      </p:sp>
      <p:pic>
        <p:nvPicPr>
          <p:cNvPr id="1026" name="Picture 2" descr="https://xn--39-vlcidmgo1a7b.xn--p1ai/image/catalog/fotooboi/eda/eda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3376" y="1963418"/>
            <a:ext cx="5090680" cy="3181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985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081262" y="2826327"/>
            <a:ext cx="8596668" cy="1320800"/>
          </a:xfrm>
        </p:spPr>
        <p:txBody>
          <a:bodyPr/>
          <a:lstStyle/>
          <a:p>
            <a:r>
              <a:rPr lang="ru-RU" dirty="0"/>
              <a:t>Спасибо за </a:t>
            </a:r>
            <a:r>
              <a:rPr lang="ru-RU" dirty="0" smtClean="0"/>
              <a:t>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35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989832" y="261697"/>
            <a:ext cx="7766936" cy="1936558"/>
          </a:xfrm>
        </p:spPr>
        <p:txBody>
          <a:bodyPr/>
          <a:lstStyle/>
          <a:p>
            <a:pPr algn="l"/>
            <a:r>
              <a:rPr lang="ru-RU" sz="3200" b="1" dirty="0" smtClean="0"/>
              <a:t>Цель: ознакомить учащихся с основными понятиями культуры и </a:t>
            </a:r>
            <a:br>
              <a:rPr lang="ru-RU" sz="3200" b="1" dirty="0" smtClean="0"/>
            </a:br>
            <a:r>
              <a:rPr lang="ru-RU" sz="3200" b="1" dirty="0" smtClean="0"/>
              <a:t>режима питания</a:t>
            </a:r>
            <a:endParaRPr lang="ru-RU" b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015346" y="2502628"/>
            <a:ext cx="4488872" cy="3380509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b="1" dirty="0">
                <a:solidFill>
                  <a:schemeClr val="tx1"/>
                </a:solidFill>
              </a:rPr>
              <a:t>Культура питания – это знание</a:t>
            </a:r>
            <a:r>
              <a:rPr lang="ru-RU" b="1" dirty="0" smtClean="0">
                <a:solidFill>
                  <a:schemeClr val="tx1"/>
                </a:solidFill>
              </a:rPr>
              <a:t>:</a:t>
            </a:r>
          </a:p>
          <a:p>
            <a:pPr algn="l"/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• основ правильного питания; </a:t>
            </a:r>
            <a:endParaRPr lang="ru-RU" b="1" dirty="0" smtClean="0">
              <a:solidFill>
                <a:schemeClr val="tx1"/>
              </a:solidFill>
            </a:endParaRPr>
          </a:p>
          <a:p>
            <a:pPr algn="l"/>
            <a:r>
              <a:rPr lang="ru-RU" b="1" dirty="0" smtClean="0">
                <a:solidFill>
                  <a:schemeClr val="tx1"/>
                </a:solidFill>
              </a:rPr>
              <a:t>•</a:t>
            </a:r>
            <a:r>
              <a:rPr lang="ru-RU" b="1" dirty="0">
                <a:solidFill>
                  <a:schemeClr val="tx1"/>
                </a:solidFill>
              </a:rPr>
              <a:t> свойств продуктов и их воздействия на организм, умение их правильно выбирать и готовить, по максимуму используя все полезные вещества</a:t>
            </a:r>
            <a:r>
              <a:rPr lang="ru-RU" b="1" dirty="0" smtClean="0">
                <a:solidFill>
                  <a:schemeClr val="tx1"/>
                </a:solidFill>
              </a:rPr>
              <a:t>;</a:t>
            </a:r>
          </a:p>
          <a:p>
            <a:pPr algn="l"/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• правил подачи блюд и приёма пищи, т.е. знание культуры потребления готовой пищи</a:t>
            </a:r>
            <a:r>
              <a:rPr lang="ru-RU" b="1" dirty="0" smtClean="0">
                <a:solidFill>
                  <a:schemeClr val="tx1"/>
                </a:solidFill>
              </a:rPr>
              <a:t>;</a:t>
            </a:r>
          </a:p>
          <a:p>
            <a:pPr algn="l"/>
            <a:r>
              <a:rPr lang="ru-RU" b="1" dirty="0">
                <a:solidFill>
                  <a:schemeClr val="tx1"/>
                </a:solidFill>
              </a:rPr>
              <a:t>• экономичное отношение к продуктам </a:t>
            </a:r>
            <a:r>
              <a:rPr lang="ru-RU" b="1" dirty="0" smtClean="0">
                <a:solidFill>
                  <a:schemeClr val="tx1"/>
                </a:solidFill>
              </a:rPr>
              <a:t>питания</a:t>
            </a:r>
            <a:r>
              <a:rPr lang="ru-RU" b="1" dirty="0">
                <a:solidFill>
                  <a:schemeClr val="tx1"/>
                </a:solidFill>
              </a:rPr>
              <a:t>.</a:t>
            </a:r>
            <a:endParaRPr lang="ru-RU" b="1" dirty="0" smtClean="0">
              <a:solidFill>
                <a:schemeClr val="tx1"/>
              </a:solidFill>
            </a:endParaRPr>
          </a:p>
          <a:p>
            <a:pPr algn="l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050" name="Picture 2" descr="https://cdn-0.motocrossactionmag.com/wp-content/uploads/2199/10/food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08" y="2428736"/>
            <a:ext cx="3925455" cy="345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571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061" y="849025"/>
            <a:ext cx="9168630" cy="4545011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>
                <a:solidFill>
                  <a:schemeClr val="tx1"/>
                </a:solidFill>
              </a:rPr>
              <a:t>Режим питания включает в себя кратность приемов пищи, распределение пищи по отдельным приемам, интервалы между ними, время приема пищи. Оптимальный режим питания обеспечивает ритмичность и эффективность работы пищеварительной системы, нормальное переваривание и усвоение пищи, высокий уровень обмена веществ, хорошую работоспособность и т.д. Кратность приемов пищи. В современных условиях наиболее физиологически обоснован 4-х разовый режим питания. Недопустимым является 1 или 2-х разовое питание. Исследования показали, что большое количество пищи, потребляемой за один прием, неблагоприятно сказывается на деятельности желудочно-кишечного тракта, нарушается переваривание, ухудшаются самочувствие, работа сердца, трудоспособность, чаще возникают ожирение, атеросклероз, панкреатиты и др. Распределение суточного рациона при 4-х разовом режиме питания: завтрак – 25 %, второй завтрак – 15 %, обед – 35 %, ужин – 25 %. При необходимости второй завтрак переносится на полдник. Учитывая различные условия работы и учебы, допускается трехразовое питание: завтрак – 30 %, обед -45 °%, ужин – 25 %.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9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81891"/>
            <a:ext cx="8596668" cy="5459471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/>
              <a:t>Интервалы между приемами пищи не должны превышать 4-5 часов. Длительные перерывы могут привести к перевозбуждению пищевого центра, выделению большого количества активного желудочного сока, который, вступая в контакт со слизистой оболочкой пустого желудка, может оказывать раздражающее действие, вплоть до возникновения воспаления (гастрита). Короткие интервалы между приемами пищи также нецелесообразны, так как принятая пища не успевает полностью перевариться и усвоиться к моменту следующего приема, что может привести к нарушению двигательной и выделительной функции пищеварительного тракта. Определенное время приема пищи имеет важное значение, так как позволяет органам пищеварения приспособиться к установленному режиму и выделять в определенные часы достаточное количество пищеварительных соков высокой активности и богатых ферментами. При любом режиме питания последний прием пищи должен быть за 2,5-3,0 часа до сна, так как органы пищеварения нуждаются в отдыхе. Непрерывная работа секреторных систем вызывает снижение переваривающей силы сока, уменьшает его отделение, приводит к перенапряжению и истощению пищеварительных желез. Для восстановления нормальной деятельности пищеварительных желез необходим 8-10 часовой отдых ежесуточно.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5720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916" y="220953"/>
            <a:ext cx="9131684" cy="421250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>
                <a:solidFill>
                  <a:schemeClr val="tx1"/>
                </a:solidFill>
              </a:rPr>
              <a:t>Завтрак </a:t>
            </a:r>
            <a:endParaRPr lang="ru-RU" b="1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smtClean="0">
                <a:solidFill>
                  <a:schemeClr val="tx1"/>
                </a:solidFill>
              </a:rPr>
              <a:t>Это </a:t>
            </a:r>
            <a:r>
              <a:rPr lang="ru-RU" b="1" dirty="0">
                <a:solidFill>
                  <a:schemeClr val="tx1"/>
                </a:solidFill>
              </a:rPr>
              <a:t>первый и, пожалуй, самый важный приём пищи в сутках. Завтрак должен заряжать энергией, дарить бодрость и позволять организму раскрыть свой потенциал на всю мощь. Правда, стоит учитывать, что ЖКТ ещё не готов к сильным нагрузкам, поэтому лучше брать </a:t>
            </a:r>
            <a:r>
              <a:rPr lang="ru-RU" b="1" dirty="0" err="1">
                <a:solidFill>
                  <a:schemeClr val="tx1"/>
                </a:solidFill>
              </a:rPr>
              <a:t>легкоусваиваемые</a:t>
            </a:r>
            <a:r>
              <a:rPr lang="ru-RU" b="1" dirty="0">
                <a:solidFill>
                  <a:schemeClr val="tx1"/>
                </a:solidFill>
              </a:rPr>
              <a:t> и питательные блюда – это единственно верное решение, которое позволит сохранить работоспособность, не навредив при этом лишними нагрузками. Утренний рацион должен базироваться в первую очередь на клетчатке, «правильных» углеводах и растительном белке. Это могут быть всевозможные каши (наибольшей популярностью пользуется овсяная, гречневая или кукурузная) с какой-либо белковой добавкой (небольшая котлетка из бобов, горстка арахиса или миндаля). А чтобы получить запас витаминов и просто поднять себе настроение с утра, можно приготовить порцию фруктового салатика. </a:t>
            </a:r>
            <a:endParaRPr lang="ru-RU" b="1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smtClean="0">
                <a:solidFill>
                  <a:schemeClr val="tx1"/>
                </a:solidFill>
              </a:rPr>
              <a:t>Несмотря </a:t>
            </a:r>
            <a:r>
              <a:rPr lang="ru-RU" b="1" dirty="0">
                <a:solidFill>
                  <a:schemeClr val="tx1"/>
                </a:solidFill>
              </a:rPr>
              <a:t>на сложившийся стереотип, использовать на завтрак свежевыжатый цитрусовый или яблочный сок – не самая лучшая идея. Лучше порадуйте желудок теплым травяным чаем с шиповником – это растение не только поднимает иммунитет, но и тонизирует.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3074" name="Picture 2" descr="https://kartinkin.net/uploads/posts/2021-07/1625794456_55-kartinkin-com-p-detskie-blyuda-yeda-krasivo-foto-6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0774" y="3948185"/>
            <a:ext cx="3917663" cy="2620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370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8644" y="267135"/>
            <a:ext cx="8596668" cy="3880773"/>
          </a:xfrm>
        </p:spPr>
        <p:txBody>
          <a:bodyPr>
            <a:normAutofit/>
          </a:bodyPr>
          <a:lstStyle/>
          <a:p>
            <a:pPr algn="just"/>
            <a:r>
              <a:rPr lang="ru-RU" b="1" dirty="0"/>
              <a:t>Обед </a:t>
            </a:r>
            <a:endParaRPr lang="ru-RU" b="1" dirty="0" smtClean="0"/>
          </a:p>
          <a:p>
            <a:pPr algn="just"/>
            <a:r>
              <a:rPr lang="ru-RU" b="1" dirty="0" smtClean="0"/>
              <a:t>Этот </a:t>
            </a:r>
            <a:r>
              <a:rPr lang="ru-RU" b="1" dirty="0"/>
              <a:t>приём пищи считается самым обильным, поскольку в середине дня ЖКТ уже способен правильно воспринимать еду, а организм все ещё нуждается в энергетических ресурсах. Не стоит наполнять желудок питательным </a:t>
            </a:r>
            <a:r>
              <a:rPr lang="ru-RU" b="1" dirty="0" err="1"/>
              <a:t>миксом</a:t>
            </a:r>
            <a:r>
              <a:rPr lang="ru-RU" b="1" dirty="0"/>
              <a:t> из фаст-</a:t>
            </a:r>
            <a:r>
              <a:rPr lang="ru-RU" b="1" dirty="0" err="1"/>
              <a:t>фудов</a:t>
            </a:r>
            <a:r>
              <a:rPr lang="ru-RU" b="1" dirty="0"/>
              <a:t> и прочих «быстрых» нутриентов, которые не приносят ничего, кроме тяжести, изжоги и лишнего веса. Лучше заранее продумать обед и по возможности взять его из дома (или найти в районе офиса приличное кафе с домашней кухней) – тогда проблемы с пищеварением обойдут вас стороной. Ни в коем случае нельзя умалять значимость первых блюд в рационе – для взрослого человека они не менее важны, чем для ребёнка. </a:t>
            </a:r>
            <a:endParaRPr lang="ru-RU" b="1" dirty="0"/>
          </a:p>
        </p:txBody>
      </p:sp>
      <p:pic>
        <p:nvPicPr>
          <p:cNvPr id="4098" name="Picture 2" descr="https://alternativa73.ru/lk-files/pic/otziv_1512136548_obed_sreda_3_nedely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593" y="3602325"/>
            <a:ext cx="3963844" cy="2844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847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0170" y="257899"/>
            <a:ext cx="8596668" cy="3880773"/>
          </a:xfrm>
        </p:spPr>
        <p:txBody>
          <a:bodyPr/>
          <a:lstStyle/>
          <a:p>
            <a:pPr algn="just"/>
            <a:r>
              <a:rPr lang="ru-RU" b="1" dirty="0" smtClean="0">
                <a:solidFill>
                  <a:schemeClr val="tx1"/>
                </a:solidFill>
              </a:rPr>
              <a:t>Ужин</a:t>
            </a:r>
          </a:p>
          <a:p>
            <a:pPr algn="just"/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А вот вечером переедать категорически не стоит – организм готовится ко сну, поэтому перегружать ЖКТ не следует. Любой ужин должен заканчиваться не позднее, чем за 3 часа до отхода ко сну – иначе съеденное может стать причиной бессонницы, неполноценного отдыха и, что естественно, лишних килограммов, которые тоже не добавляют здоровья. Вечером будут хороши овощные блюда в любой интерпретации: лёгкие салатики или рагу, котлетки и тефтели (например, из капусты или свеклы), тушеное, запечённое или приготовленное на пару ассорти из овощей. Не забывайте и о правильном выборе напитков – успокаивающим эффектом обладают чаи с ромашкой, мятой или мелиссой.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5122" name="Picture 2" descr="https://kartinkin.net/uploads/posts/2021-07/1627499886_26-kartinkin-com-p-obed-i-uzhin-yeda-krasivo-foto-2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558" y="4138672"/>
            <a:ext cx="4832061" cy="2295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456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s3kk.ru/_ld/10/7851716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4" y="492846"/>
            <a:ext cx="8388062" cy="5934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364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3371" y="359499"/>
            <a:ext cx="9140920" cy="535781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b="1" u="sng" dirty="0">
                <a:solidFill>
                  <a:schemeClr val="tx1"/>
                </a:solidFill>
              </a:rPr>
              <a:t>Основные правила поведения в школьной столовой:</a:t>
            </a:r>
            <a:endParaRPr lang="ru-RU" b="1" dirty="0">
              <a:solidFill>
                <a:schemeClr val="tx1"/>
              </a:solidFill>
            </a:endParaRPr>
          </a:p>
          <a:p>
            <a:r>
              <a:rPr lang="ru-RU" b="1" dirty="0">
                <a:solidFill>
                  <a:schemeClr val="tx1"/>
                </a:solidFill>
              </a:rPr>
              <a:t>Перед едой обязательно нужно вымыть руки.</a:t>
            </a:r>
          </a:p>
          <a:p>
            <a:r>
              <a:rPr lang="ru-RU" b="1" dirty="0">
                <a:solidFill>
                  <a:schemeClr val="tx1"/>
                </a:solidFill>
              </a:rPr>
              <a:t>Проходить в  столовую следует не спеша и не толкаясь.</a:t>
            </a:r>
          </a:p>
          <a:p>
            <a:r>
              <a:rPr lang="ru-RU" b="1" dirty="0">
                <a:solidFill>
                  <a:schemeClr val="tx1"/>
                </a:solidFill>
              </a:rPr>
              <a:t>Садиться за стол следует аккуратно, как можно тише.</a:t>
            </a:r>
          </a:p>
          <a:p>
            <a:r>
              <a:rPr lang="ru-RU" b="1" dirty="0">
                <a:solidFill>
                  <a:schemeClr val="tx1"/>
                </a:solidFill>
              </a:rPr>
              <a:t>За столом следует сидеть прямо, немного наклонившись над столом.</a:t>
            </a:r>
          </a:p>
          <a:p>
            <a:r>
              <a:rPr lang="ru-RU" b="1" dirty="0">
                <a:solidFill>
                  <a:schemeClr val="tx1"/>
                </a:solidFill>
              </a:rPr>
              <a:t>Пищу следует пережевывать тщательно, не спеша.</a:t>
            </a:r>
          </a:p>
          <a:p>
            <a:r>
              <a:rPr lang="ru-RU" b="1" dirty="0">
                <a:solidFill>
                  <a:schemeClr val="tx1"/>
                </a:solidFill>
              </a:rPr>
              <a:t>Вставать из-за стола также следует аккуратно и бесшумно.</a:t>
            </a:r>
          </a:p>
          <a:p>
            <a:r>
              <a:rPr lang="ru-RU" b="1" dirty="0">
                <a:solidFill>
                  <a:schemeClr val="tx1"/>
                </a:solidFill>
              </a:rPr>
              <a:t>Нельзя ставить и класть на поверхность столов в обеденном зале учебные сумки, учебники, тетради и прочие школьные принадлежности.</a:t>
            </a:r>
          </a:p>
          <a:p>
            <a:r>
              <a:rPr lang="ru-RU" b="1" dirty="0">
                <a:solidFill>
                  <a:schemeClr val="tx1"/>
                </a:solidFill>
              </a:rPr>
              <a:t>Порядок в столовой поддерживает классный руководитель, дежурный учитель.</a:t>
            </a:r>
          </a:p>
          <a:p>
            <a:r>
              <a:rPr lang="ru-RU" b="1" dirty="0">
                <a:solidFill>
                  <a:schemeClr val="tx1"/>
                </a:solidFill>
              </a:rPr>
              <a:t>Учащиеся соблюдают во время приема пищи культуру питания:</a:t>
            </a:r>
          </a:p>
          <a:p>
            <a:r>
              <a:rPr lang="ru-RU" b="1" dirty="0">
                <a:solidFill>
                  <a:schemeClr val="tx1"/>
                </a:solidFill>
              </a:rPr>
              <a:t>·  </a:t>
            </a:r>
            <a:r>
              <a:rPr lang="ru-RU" b="1" dirty="0" smtClean="0">
                <a:solidFill>
                  <a:schemeClr val="tx1"/>
                </a:solidFill>
              </a:rPr>
              <a:t>горячие </a:t>
            </a:r>
            <a:r>
              <a:rPr lang="ru-RU" b="1" dirty="0">
                <a:solidFill>
                  <a:schemeClr val="tx1"/>
                </a:solidFill>
              </a:rPr>
              <a:t>блюда  едят осторожно, не обжигаясь;</a:t>
            </a:r>
          </a:p>
          <a:p>
            <a:r>
              <a:rPr lang="ru-RU" b="1" dirty="0">
                <a:solidFill>
                  <a:schemeClr val="tx1"/>
                </a:solidFill>
              </a:rPr>
              <a:t>·  </a:t>
            </a:r>
            <a:r>
              <a:rPr lang="ru-RU" b="1" dirty="0" smtClean="0">
                <a:solidFill>
                  <a:schemeClr val="tx1"/>
                </a:solidFill>
              </a:rPr>
              <a:t>столовыми </a:t>
            </a:r>
            <a:r>
              <a:rPr lang="ru-RU" b="1" dirty="0">
                <a:solidFill>
                  <a:schemeClr val="tx1"/>
                </a:solidFill>
              </a:rPr>
              <a:t>приборами пользуются по назначению, избегая  </a:t>
            </a:r>
            <a:r>
              <a:rPr lang="ru-RU" b="1" dirty="0" err="1">
                <a:solidFill>
                  <a:schemeClr val="tx1"/>
                </a:solidFill>
              </a:rPr>
              <a:t>травмирования</a:t>
            </a:r>
            <a:r>
              <a:rPr lang="ru-RU" b="1" dirty="0">
                <a:solidFill>
                  <a:schemeClr val="tx1"/>
                </a:solidFill>
              </a:rPr>
              <a:t>;</a:t>
            </a:r>
          </a:p>
          <a:p>
            <a:r>
              <a:rPr lang="ru-RU" b="1" dirty="0">
                <a:solidFill>
                  <a:schemeClr val="tx1"/>
                </a:solidFill>
              </a:rPr>
              <a:t>·  </a:t>
            </a:r>
            <a:r>
              <a:rPr lang="ru-RU" b="1" dirty="0" smtClean="0">
                <a:solidFill>
                  <a:schemeClr val="tx1"/>
                </a:solidFill>
              </a:rPr>
              <a:t>грязную </a:t>
            </a:r>
            <a:r>
              <a:rPr lang="ru-RU" b="1" dirty="0">
                <a:solidFill>
                  <a:schemeClr val="tx1"/>
                </a:solidFill>
              </a:rPr>
              <a:t>посуду сдают на мойку;</a:t>
            </a:r>
          </a:p>
          <a:p>
            <a:r>
              <a:rPr lang="ru-RU" b="1" dirty="0">
                <a:solidFill>
                  <a:schemeClr val="tx1"/>
                </a:solidFill>
              </a:rPr>
              <a:t>·  </a:t>
            </a:r>
            <a:r>
              <a:rPr lang="ru-RU" b="1" dirty="0" smtClean="0">
                <a:solidFill>
                  <a:schemeClr val="tx1"/>
                </a:solidFill>
              </a:rPr>
              <a:t>благодарят </a:t>
            </a:r>
            <a:r>
              <a:rPr lang="ru-RU" b="1" dirty="0">
                <a:solidFill>
                  <a:schemeClr val="tx1"/>
                </a:solidFill>
              </a:rPr>
              <a:t>сотрудников столовой при получении еды и по окончании ее приема.</a:t>
            </a:r>
          </a:p>
          <a:p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07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TM02900688[[fn=Аспект]]</Template>
  <TotalTime>108</TotalTime>
  <Words>457</Words>
  <Application>Microsoft Office PowerPoint</Application>
  <PresentationFormat>Широкоэкранный</PresentationFormat>
  <Paragraphs>33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Аспект</vt:lpstr>
      <vt:lpstr>Презентация на тему: «Культура питания»</vt:lpstr>
      <vt:lpstr>Цель: ознакомить учащихся с основными понятиями культуры и  режима питания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тему: «Культура питания»</dc:title>
  <dc:creator>Секретарь</dc:creator>
  <cp:lastModifiedBy>Секретарь</cp:lastModifiedBy>
  <cp:revision>13</cp:revision>
  <dcterms:created xsi:type="dcterms:W3CDTF">2022-04-19T07:38:39Z</dcterms:created>
  <dcterms:modified xsi:type="dcterms:W3CDTF">2022-04-19T09:27:14Z</dcterms:modified>
</cp:coreProperties>
</file>